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17D75-8B6D-470E-BBC0-2481F4F0B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1B364-41F4-4B22-A3E9-26A6110F1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25542-4F32-40D7-9EA2-BC533C4BB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83E71-486D-4B5B-8435-6594CBED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13B9AC-977D-473E-A709-50C247D0A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363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8BF22-51F8-4945-8B00-8991E107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811C2-94DC-4BB9-BEDE-DEE1082C1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7DDFE-9194-4BB8-BDCE-57E28FF1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108A7-C2A2-4096-BD93-2ED021211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7AFCA-87EC-4FED-92C2-1D52DD78F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389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62283-D89E-4418-8A79-4A3D6F47E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BE914-8D04-4EC3-BDEE-84938C259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73778-BAD5-43DD-B75F-698155D5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23B23-FD23-4ABE-833A-1F4E7343C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1FB55-8A1D-4FC9-BA50-B7C4C1C73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73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FD6E6-44FD-4103-8229-96E372A3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BFFB2-AA89-4760-8315-379E78011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C21916-2A4F-4419-BDCD-FD5EE1B22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6620D-780A-4DAB-80B1-391A33DA7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13C34F-8087-4AE7-B575-5B6B14D22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152AA-CCE9-405F-A186-6352C7348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042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0B649-0AB3-4F1B-877C-EF28727B2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9D557-0B63-4E1F-B098-D85EC7DA5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212E9-53FF-4D96-9366-FC60A5D8B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9EC9AD-3551-4455-83C4-148EAEECFD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6324A2-D126-400D-880D-72C904417B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035ED7-5425-4987-83CB-A30619289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7D8BFC-17C2-486B-BF10-5BAADB33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EFA07-A307-4A35-A9D1-9C15AD989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890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607A6-8B0F-4B2E-A676-F040B9EF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789B3-3B73-4E67-986C-6E1BE150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75ADA-B409-47A0-9035-4853BA566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76F44-2F1A-432B-8F13-7C54C3E5C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110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0F941-F8FB-41EB-BDDC-1A88A9A66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089AE8-3976-4F89-B06D-C3ED02CB3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3F4BC-F748-4171-A6CD-88F30B586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75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FD7A8-7FDD-4819-ADD6-42170A936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7F3A4-C166-4B98-ADF1-63C4CC302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C757D-11E2-401F-99FD-3ECD15A98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67DDE4-66A9-4CA5-B3EE-7900EF518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D0A036-53A9-4469-916E-2E67786CB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68DD64-AF41-4FC8-9E57-5E0829A0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377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2E36-C9C2-4E6B-9FB6-B9217EB4A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E272D4-2FB9-4DA5-8732-293215F40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4218F-F753-40E5-B276-D4B1E162C1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7C3B6B-EAC5-4872-8BAB-B31C1F982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C1852-319E-4B14-8A99-A3F7DD96C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19C87-73F8-4307-8D9B-75906113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208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421F-B476-4381-96D3-83136E88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532F4-BB87-4558-AC4B-F366A317A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5B892C-8C05-48AF-A0CE-1A094306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431BB-400B-4E70-A87D-4087197B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BC4EE-9522-46D2-94E1-DCE1FBD5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213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D73719-9963-48CF-AFC1-C655CBF6D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09B53-7D34-4735-98D2-B93B375F3D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2F6FD-C720-4FC9-8304-9776B18F8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F7E5-F27C-4A96-AA83-CF03BAF10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627BC-F056-40D8-A53D-CAE349D29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2353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C62F50-F54E-4D80-B80C-C8433079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B5351-1962-492A-86A8-A6AC7E1B1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21DD8-C079-49AD-A915-F170A6F17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716F1-C56F-46B5-B4B9-FB25232D7C45}" type="datetimeFigureOut">
              <a:rPr lang="pl-PL" smtClean="0"/>
              <a:t>2022-06-07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249280-CED9-46B5-B6F2-B18F7E1FE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E979B-9D67-4A70-8903-C14B4AF0E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09813-8971-44E7-A2AF-C9590EFCDCE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0954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2D756-145B-4E8A-B0FB-F704F8188434}"/>
              </a:ext>
            </a:extLst>
          </p:cNvPr>
          <p:cNvGrpSpPr/>
          <p:nvPr/>
        </p:nvGrpSpPr>
        <p:grpSpPr>
          <a:xfrm>
            <a:off x="85907" y="249290"/>
            <a:ext cx="7998397" cy="6359419"/>
            <a:chOff x="105473" y="87101"/>
            <a:chExt cx="8596642" cy="644128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1474D01-9D50-4C56-9994-4E0D5AD92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473" y="87101"/>
              <a:ext cx="8596642" cy="6441289"/>
            </a:xfrm>
            <a:prstGeom prst="rect">
              <a:avLst/>
            </a:prstGeom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B61013C-EA51-41F8-A87B-694A735FABF1}"/>
                </a:ext>
              </a:extLst>
            </p:cNvPr>
            <p:cNvGrpSpPr/>
            <p:nvPr/>
          </p:nvGrpSpPr>
          <p:grpSpPr>
            <a:xfrm>
              <a:off x="7566847" y="5832368"/>
              <a:ext cx="1061442" cy="407188"/>
              <a:chOff x="6875068" y="5342368"/>
              <a:chExt cx="756299" cy="280540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83802EB9-01B0-4B9E-861C-41CAFCAC32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014" y="5622908"/>
                <a:ext cx="54240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5B1B6DC-52B4-496C-BA72-191FC3766B5E}"/>
                  </a:ext>
                </a:extLst>
              </p:cNvPr>
              <p:cNvSpPr txBox="1"/>
              <p:nvPr/>
            </p:nvSpPr>
            <p:spPr>
              <a:xfrm>
                <a:off x="6875068" y="5342368"/>
                <a:ext cx="756299" cy="257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el-GR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pl-P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D136601-1044-437B-A323-FA7EFD241021}"/>
              </a:ext>
            </a:extLst>
          </p:cNvPr>
          <p:cNvCxnSpPr>
            <a:cxnSpLocks/>
          </p:cNvCxnSpPr>
          <p:nvPr/>
        </p:nvCxnSpPr>
        <p:spPr>
          <a:xfrm>
            <a:off x="1059504" y="4976303"/>
            <a:ext cx="174907" cy="33944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4B1ED04-FC1B-4B2A-9C63-4E77CEB36B0D}"/>
              </a:ext>
            </a:extLst>
          </p:cNvPr>
          <p:cNvSpPr txBox="1"/>
          <p:nvPr/>
        </p:nvSpPr>
        <p:spPr>
          <a:xfrm>
            <a:off x="8159075" y="1136062"/>
            <a:ext cx="3959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Baskerville Old Face" panose="02020602080505020303" pitchFamily="18" charset="0"/>
              </a:rPr>
              <a:t>F</a:t>
            </a:r>
            <a:r>
              <a:rPr lang="pl-PL" sz="2400" i="1" dirty="0">
                <a:latin typeface="Baskerville Old Face" panose="02020602080505020303" pitchFamily="18" charset="0"/>
              </a:rPr>
              <a:t>.</a:t>
            </a:r>
            <a:r>
              <a:rPr lang="en-US" sz="2400" i="1" dirty="0">
                <a:latin typeface="Baskerville Old Face" panose="02020602080505020303" pitchFamily="18" charset="0"/>
              </a:rPr>
              <a:t> esculentum </a:t>
            </a:r>
            <a:r>
              <a:rPr lang="en-US" sz="2400" dirty="0">
                <a:latin typeface="Baskerville Old Face" panose="02020602080505020303" pitchFamily="18" charset="0"/>
              </a:rPr>
              <a:t>x </a:t>
            </a:r>
            <a:r>
              <a:rPr lang="en-US" sz="2400" i="1" dirty="0">
                <a:latin typeface="Baskerville Old Face" panose="02020602080505020303" pitchFamily="18" charset="0"/>
              </a:rPr>
              <a:t>F. </a:t>
            </a:r>
            <a:r>
              <a:rPr lang="en-US" sz="2400" i="1" dirty="0" err="1">
                <a:latin typeface="Baskerville Old Face" panose="02020602080505020303" pitchFamily="18" charset="0"/>
              </a:rPr>
              <a:t>esculentum</a:t>
            </a:r>
            <a:endParaRPr lang="pl-PL" sz="2400" i="1" dirty="0">
              <a:latin typeface="Baskerville Old Face" panose="0202060208050502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A33A04-0035-4E32-8FFA-FEDD3E1FCF26}"/>
              </a:ext>
            </a:extLst>
          </p:cNvPr>
          <p:cNvSpPr txBox="1"/>
          <p:nvPr/>
        </p:nvSpPr>
        <p:spPr>
          <a:xfrm>
            <a:off x="8159075" y="1800937"/>
            <a:ext cx="4120844" cy="12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>
                <a:latin typeface="Baskerville Old Face" panose="02020602080505020303" pitchFamily="18" charset="0"/>
              </a:rPr>
              <a:t>Dyes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</a:t>
            </a:r>
            <a:r>
              <a:rPr lang="pl-PL" dirty="0" err="1">
                <a:latin typeface="Baskerville Old Face" panose="02020602080505020303" pitchFamily="18" charset="0"/>
              </a:rPr>
              <a:t>Rhodamine</a:t>
            </a:r>
            <a:r>
              <a:rPr lang="en-US" dirty="0">
                <a:latin typeface="Baskerville Old Face" panose="02020602080505020303" pitchFamily="18" charset="0"/>
              </a:rPr>
              <a:t> isothiocyanate (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  <a:endParaRPr lang="pl-PL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FDA (</a:t>
            </a:r>
            <a:r>
              <a:rPr lang="en-US" dirty="0">
                <a:solidFill>
                  <a:srgbClr val="00B05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E58E452-741B-4A4A-AEEA-F4A64E980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485392"/>
              </p:ext>
            </p:extLst>
          </p:nvPr>
        </p:nvGraphicFramePr>
        <p:xfrm>
          <a:off x="8387153" y="3966942"/>
          <a:ext cx="3664689" cy="17924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4955">
                  <a:extLst>
                    <a:ext uri="{9D8B030D-6E8A-4147-A177-3AD203B41FA5}">
                      <a16:colId xmlns:a16="http://schemas.microsoft.com/office/drawing/2014/main" val="965896249"/>
                    </a:ext>
                  </a:extLst>
                </a:gridCol>
                <a:gridCol w="775443">
                  <a:extLst>
                    <a:ext uri="{9D8B030D-6E8A-4147-A177-3AD203B41FA5}">
                      <a16:colId xmlns:a16="http://schemas.microsoft.com/office/drawing/2014/main" val="2764916789"/>
                    </a:ext>
                  </a:extLst>
                </a:gridCol>
                <a:gridCol w="350812">
                  <a:extLst>
                    <a:ext uri="{9D8B030D-6E8A-4147-A177-3AD203B41FA5}">
                      <a16:colId xmlns:a16="http://schemas.microsoft.com/office/drawing/2014/main" val="358064945"/>
                    </a:ext>
                  </a:extLst>
                </a:gridCol>
                <a:gridCol w="659218">
                  <a:extLst>
                    <a:ext uri="{9D8B030D-6E8A-4147-A177-3AD203B41FA5}">
                      <a16:colId xmlns:a16="http://schemas.microsoft.com/office/drawing/2014/main" val="225526522"/>
                    </a:ext>
                  </a:extLst>
                </a:gridCol>
                <a:gridCol w="729306">
                  <a:extLst>
                    <a:ext uri="{9D8B030D-6E8A-4147-A177-3AD203B41FA5}">
                      <a16:colId xmlns:a16="http://schemas.microsoft.com/office/drawing/2014/main" val="961225090"/>
                    </a:ext>
                  </a:extLst>
                </a:gridCol>
                <a:gridCol w="574955">
                  <a:extLst>
                    <a:ext uri="{9D8B030D-6E8A-4147-A177-3AD203B41FA5}">
                      <a16:colId xmlns:a16="http://schemas.microsoft.com/office/drawing/2014/main" val="789737420"/>
                    </a:ext>
                  </a:extLst>
                </a:gridCol>
              </a:tblGrid>
              <a:tr h="398421"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Baskerville Old Face" panose="02020602080505020303" pitchFamily="18" charset="0"/>
                        </a:rPr>
                        <a:t>Electrofusion parameters</a:t>
                      </a:r>
                      <a:endParaRPr lang="pl-PL" sz="1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14316"/>
                  </a:ext>
                </a:extLst>
              </a:tr>
              <a:tr h="3083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AC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139472"/>
                  </a:ext>
                </a:extLst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Duration 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Length</a:t>
                      </a:r>
                    </a:p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Pulses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693271"/>
                  </a:ext>
                </a:extLst>
              </a:tr>
              <a:tr h="6284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100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153270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87623565-1B6A-4712-B8B4-93ECCF2250EC}"/>
              </a:ext>
            </a:extLst>
          </p:cNvPr>
          <p:cNvSpPr/>
          <p:nvPr/>
        </p:nvSpPr>
        <p:spPr>
          <a:xfrm>
            <a:off x="158636" y="6123462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(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) fused protoplasts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827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0C8B96E-A2E7-4EA2-8ACD-857C7AD23C76}"/>
              </a:ext>
            </a:extLst>
          </p:cNvPr>
          <p:cNvGrpSpPr/>
          <p:nvPr/>
        </p:nvGrpSpPr>
        <p:grpSpPr>
          <a:xfrm>
            <a:off x="6198780" y="300413"/>
            <a:ext cx="5834584" cy="6257173"/>
            <a:chOff x="6198780" y="300413"/>
            <a:chExt cx="5834584" cy="625717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E97DB6A-DBD4-427B-B320-E8676C7F9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132"/>
            <a:stretch/>
          </p:blipFill>
          <p:spPr>
            <a:xfrm flipH="1">
              <a:off x="6198780" y="300413"/>
              <a:ext cx="5834584" cy="6257173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0D58EE1-44C9-46BF-B665-DFBDC5F9C220}"/>
                </a:ext>
              </a:extLst>
            </p:cNvPr>
            <p:cNvGrpSpPr/>
            <p:nvPr/>
          </p:nvGrpSpPr>
          <p:grpSpPr>
            <a:xfrm>
              <a:off x="10853146" y="5888548"/>
              <a:ext cx="910484" cy="419580"/>
              <a:chOff x="6982014" y="5333830"/>
              <a:chExt cx="648738" cy="289078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FE9865CA-16F0-4003-9947-6C23989DFE5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5386" y="5622908"/>
                <a:ext cx="429036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5FC215A-6D54-44C3-8505-25ACEE9FB65E}"/>
                  </a:ext>
                </a:extLst>
              </p:cNvPr>
              <p:cNvSpPr txBox="1"/>
              <p:nvPr/>
            </p:nvSpPr>
            <p:spPr>
              <a:xfrm>
                <a:off x="6982014" y="5333830"/>
                <a:ext cx="648738" cy="254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el-GR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pl-P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D9AA3B-26E8-4C5A-8DE3-F34A5C4CDC62}"/>
              </a:ext>
            </a:extLst>
          </p:cNvPr>
          <p:cNvGrpSpPr/>
          <p:nvPr/>
        </p:nvGrpSpPr>
        <p:grpSpPr>
          <a:xfrm>
            <a:off x="158636" y="300413"/>
            <a:ext cx="5834584" cy="6257173"/>
            <a:chOff x="158636" y="300413"/>
            <a:chExt cx="5834584" cy="625717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96C9916-19FD-4CFB-B745-11434E911C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132"/>
            <a:stretch/>
          </p:blipFill>
          <p:spPr>
            <a:xfrm>
              <a:off x="158636" y="300413"/>
              <a:ext cx="5834584" cy="6257173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E140365-CB8F-4992-9E41-97945FD6DA98}"/>
                </a:ext>
              </a:extLst>
            </p:cNvPr>
            <p:cNvGrpSpPr/>
            <p:nvPr/>
          </p:nvGrpSpPr>
          <p:grpSpPr>
            <a:xfrm>
              <a:off x="4859448" y="5888548"/>
              <a:ext cx="910484" cy="419580"/>
              <a:chOff x="6982014" y="5333830"/>
              <a:chExt cx="648738" cy="289078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699C480F-EB3B-4A75-875A-440391ABAD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5386" y="5622908"/>
                <a:ext cx="429036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B841E07-492A-471B-84C0-D2F12EAA66D4}"/>
                  </a:ext>
                </a:extLst>
              </p:cNvPr>
              <p:cNvSpPr txBox="1"/>
              <p:nvPr/>
            </p:nvSpPr>
            <p:spPr>
              <a:xfrm>
                <a:off x="6982014" y="5333830"/>
                <a:ext cx="648738" cy="254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el-GR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pl-P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1AC86C2-9F61-4EF5-B4D5-156C6C1957F6}"/>
              </a:ext>
            </a:extLst>
          </p:cNvPr>
          <p:cNvCxnSpPr>
            <a:cxnSpLocks/>
          </p:cNvCxnSpPr>
          <p:nvPr/>
        </p:nvCxnSpPr>
        <p:spPr>
          <a:xfrm>
            <a:off x="4508204" y="2817628"/>
            <a:ext cx="170123" cy="27644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366940-6D81-4678-A97F-1A3AE3926331}"/>
              </a:ext>
            </a:extLst>
          </p:cNvPr>
          <p:cNvCxnSpPr>
            <a:cxnSpLocks/>
          </p:cNvCxnSpPr>
          <p:nvPr/>
        </p:nvCxnSpPr>
        <p:spPr>
          <a:xfrm>
            <a:off x="9197783" y="1218048"/>
            <a:ext cx="170123" cy="276447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3B0D228E-D42B-4D5B-8186-DAD7582382D4}"/>
              </a:ext>
            </a:extLst>
          </p:cNvPr>
          <p:cNvSpPr/>
          <p:nvPr/>
        </p:nvSpPr>
        <p:spPr>
          <a:xfrm>
            <a:off x="158636" y="6123462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(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) fused protoplasts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2459DE-EEA4-454C-9D6D-8528E7661161}"/>
              </a:ext>
            </a:extLst>
          </p:cNvPr>
          <p:cNvSpPr txBox="1"/>
          <p:nvPr/>
        </p:nvSpPr>
        <p:spPr>
          <a:xfrm>
            <a:off x="204356" y="324532"/>
            <a:ext cx="3276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F. </a:t>
            </a:r>
            <a:r>
              <a:rPr lang="en-US" sz="2000" i="1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esculentum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x 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F. </a:t>
            </a:r>
            <a:r>
              <a:rPr lang="en-US" sz="2000" i="1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esculentum</a:t>
            </a:r>
            <a:endParaRPr lang="pl-PL" sz="2000" i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2C8863-5160-4D91-91DF-622660BE5B51}"/>
              </a:ext>
            </a:extLst>
          </p:cNvPr>
          <p:cNvSpPr txBox="1"/>
          <p:nvPr/>
        </p:nvSpPr>
        <p:spPr>
          <a:xfrm>
            <a:off x="6244500" y="324531"/>
            <a:ext cx="3276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F. </a:t>
            </a:r>
            <a:r>
              <a:rPr lang="en-US" sz="2000" i="1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esculentum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x </a:t>
            </a:r>
            <a:r>
              <a:rPr lang="en-US" sz="2000" i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F. </a:t>
            </a:r>
            <a:r>
              <a:rPr lang="en-US" sz="2000" i="1" dirty="0" err="1">
                <a:solidFill>
                  <a:schemeClr val="bg1"/>
                </a:solidFill>
                <a:latin typeface="Baskerville Old Face" panose="02020602080505020303" pitchFamily="18" charset="0"/>
              </a:rPr>
              <a:t>esculentum</a:t>
            </a:r>
            <a:endParaRPr lang="pl-PL" sz="2000" i="1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616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FA318B1-32D2-41DB-A98D-E3748E8DEA98}"/>
              </a:ext>
            </a:extLst>
          </p:cNvPr>
          <p:cNvGrpSpPr/>
          <p:nvPr/>
        </p:nvGrpSpPr>
        <p:grpSpPr>
          <a:xfrm>
            <a:off x="350874" y="489096"/>
            <a:ext cx="6879265" cy="5879807"/>
            <a:chOff x="350874" y="489096"/>
            <a:chExt cx="6879265" cy="587980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FBF6409-82D0-492F-8D1B-C2BE809E0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19" t="6280" r="11482" b="18166"/>
            <a:stretch/>
          </p:blipFill>
          <p:spPr>
            <a:xfrm>
              <a:off x="350874" y="489096"/>
              <a:ext cx="6879265" cy="5879807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97A06E-CF02-4282-9717-8F41B75DB853}"/>
                </a:ext>
              </a:extLst>
            </p:cNvPr>
            <p:cNvGrpSpPr/>
            <p:nvPr/>
          </p:nvGrpSpPr>
          <p:grpSpPr>
            <a:xfrm>
              <a:off x="5847322" y="5599472"/>
              <a:ext cx="1278521" cy="536065"/>
              <a:chOff x="6655982" y="5317794"/>
              <a:chExt cx="910971" cy="369332"/>
            </a:xfrm>
          </p:grpSpPr>
          <p:cxnSp>
            <p:nvCxnSpPr>
              <p:cNvPr id="5" name="Straight Connector 4">
                <a:extLst>
                  <a:ext uri="{FF2B5EF4-FFF2-40B4-BE49-F238E27FC236}">
                    <a16:creationId xmlns:a16="http://schemas.microsoft.com/office/drawing/2014/main" id="{13BAA513-94A4-49CE-81A5-5370B7ED93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8512" y="5622908"/>
                <a:ext cx="825910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70C55A-EEBC-425B-9A3A-27A42A0F7E8E}"/>
                  </a:ext>
                </a:extLst>
              </p:cNvPr>
              <p:cNvSpPr txBox="1"/>
              <p:nvPr/>
            </p:nvSpPr>
            <p:spPr>
              <a:xfrm>
                <a:off x="6655982" y="5317794"/>
                <a:ext cx="9109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el-GR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pl-P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48DE90D-2CCE-459F-AF85-06E66C68E106}"/>
              </a:ext>
            </a:extLst>
          </p:cNvPr>
          <p:cNvSpPr txBox="1"/>
          <p:nvPr/>
        </p:nvSpPr>
        <p:spPr>
          <a:xfrm>
            <a:off x="7995683" y="1180215"/>
            <a:ext cx="3393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Baskerville Old Face" panose="02020602080505020303" pitchFamily="18" charset="0"/>
              </a:rPr>
              <a:t>F. </a:t>
            </a:r>
            <a:r>
              <a:rPr lang="en-US" sz="2400" i="1" dirty="0" err="1">
                <a:latin typeface="Baskerville Old Face" panose="02020602080505020303" pitchFamily="18" charset="0"/>
              </a:rPr>
              <a:t>tataricum</a:t>
            </a:r>
            <a:r>
              <a:rPr lang="en-US" sz="2400" i="1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x </a:t>
            </a:r>
            <a:r>
              <a:rPr lang="en-US" sz="2400" i="1" dirty="0">
                <a:latin typeface="Baskerville Old Face" panose="02020602080505020303" pitchFamily="18" charset="0"/>
              </a:rPr>
              <a:t>F. </a:t>
            </a:r>
            <a:r>
              <a:rPr lang="en-US" sz="2400" i="1" dirty="0" err="1">
                <a:latin typeface="Baskerville Old Face" panose="02020602080505020303" pitchFamily="18" charset="0"/>
              </a:rPr>
              <a:t>tataricum</a:t>
            </a:r>
            <a:endParaRPr lang="pl-PL" sz="2400" i="1" dirty="0">
              <a:latin typeface="Baskerville Old Face" panose="02020602080505020303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1E12F50-B275-497B-ACCC-23E3C5747DBE}"/>
              </a:ext>
            </a:extLst>
          </p:cNvPr>
          <p:cNvCxnSpPr>
            <a:cxnSpLocks/>
          </p:cNvCxnSpPr>
          <p:nvPr/>
        </p:nvCxnSpPr>
        <p:spPr>
          <a:xfrm flipH="1">
            <a:off x="4593266" y="2604977"/>
            <a:ext cx="159487" cy="223284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F5D155B-6F00-4DA5-8B99-3A7DB1225E9D}"/>
              </a:ext>
            </a:extLst>
          </p:cNvPr>
          <p:cNvSpPr txBox="1"/>
          <p:nvPr/>
        </p:nvSpPr>
        <p:spPr>
          <a:xfrm>
            <a:off x="7720281" y="1780206"/>
            <a:ext cx="4120844" cy="212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>
                <a:latin typeface="Baskerville Old Face" panose="02020602080505020303" pitchFamily="18" charset="0"/>
              </a:rPr>
              <a:t>Dyes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</a:t>
            </a:r>
            <a:r>
              <a:rPr lang="pl-PL" dirty="0" err="1">
                <a:latin typeface="Baskerville Old Face" panose="02020602080505020303" pitchFamily="18" charset="0"/>
              </a:rPr>
              <a:t>Rhodamine</a:t>
            </a:r>
            <a:r>
              <a:rPr lang="en-US" dirty="0">
                <a:latin typeface="Baskerville Old Face" panose="02020602080505020303" pitchFamily="18" charset="0"/>
              </a:rPr>
              <a:t> isothiocyanate (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  <a:endParaRPr lang="pl-PL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- 3,3’-dihexyloxacarbocyanine iodide (</a:t>
            </a:r>
            <a:r>
              <a:rPr lang="en-US" dirty="0">
                <a:solidFill>
                  <a:srgbClr val="00B05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en-US" dirty="0"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endParaRPr lang="pl-PL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D7BD8D9-0D7C-4DED-A052-373CF6942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2022349"/>
              </p:ext>
            </p:extLst>
          </p:nvPr>
        </p:nvGraphicFramePr>
        <p:xfrm>
          <a:off x="7948359" y="3946211"/>
          <a:ext cx="3664689" cy="17924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4955">
                  <a:extLst>
                    <a:ext uri="{9D8B030D-6E8A-4147-A177-3AD203B41FA5}">
                      <a16:colId xmlns:a16="http://schemas.microsoft.com/office/drawing/2014/main" val="965896249"/>
                    </a:ext>
                  </a:extLst>
                </a:gridCol>
                <a:gridCol w="775443">
                  <a:extLst>
                    <a:ext uri="{9D8B030D-6E8A-4147-A177-3AD203B41FA5}">
                      <a16:colId xmlns:a16="http://schemas.microsoft.com/office/drawing/2014/main" val="2764916789"/>
                    </a:ext>
                  </a:extLst>
                </a:gridCol>
                <a:gridCol w="350812">
                  <a:extLst>
                    <a:ext uri="{9D8B030D-6E8A-4147-A177-3AD203B41FA5}">
                      <a16:colId xmlns:a16="http://schemas.microsoft.com/office/drawing/2014/main" val="358064945"/>
                    </a:ext>
                  </a:extLst>
                </a:gridCol>
                <a:gridCol w="659218">
                  <a:extLst>
                    <a:ext uri="{9D8B030D-6E8A-4147-A177-3AD203B41FA5}">
                      <a16:colId xmlns:a16="http://schemas.microsoft.com/office/drawing/2014/main" val="225526522"/>
                    </a:ext>
                  </a:extLst>
                </a:gridCol>
                <a:gridCol w="729306">
                  <a:extLst>
                    <a:ext uri="{9D8B030D-6E8A-4147-A177-3AD203B41FA5}">
                      <a16:colId xmlns:a16="http://schemas.microsoft.com/office/drawing/2014/main" val="961225090"/>
                    </a:ext>
                  </a:extLst>
                </a:gridCol>
                <a:gridCol w="574955">
                  <a:extLst>
                    <a:ext uri="{9D8B030D-6E8A-4147-A177-3AD203B41FA5}">
                      <a16:colId xmlns:a16="http://schemas.microsoft.com/office/drawing/2014/main" val="789737420"/>
                    </a:ext>
                  </a:extLst>
                </a:gridCol>
              </a:tblGrid>
              <a:tr h="398421"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Baskerville Old Face" panose="02020602080505020303" pitchFamily="18" charset="0"/>
                        </a:rPr>
                        <a:t>Electrofusion parameters</a:t>
                      </a:r>
                      <a:endParaRPr lang="pl-PL" sz="1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14316"/>
                  </a:ext>
                </a:extLst>
              </a:tr>
              <a:tr h="3083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AC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139472"/>
                  </a:ext>
                </a:extLst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Duration 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Length</a:t>
                      </a:r>
                    </a:p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Pulses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693271"/>
                  </a:ext>
                </a:extLst>
              </a:tr>
              <a:tr h="6284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100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153270"/>
                  </a:ext>
                </a:extLst>
              </a:tr>
            </a:tbl>
          </a:graphicData>
        </a:graphic>
      </p:graphicFrame>
      <p:sp>
        <p:nvSpPr>
          <p:cNvPr id="18" name="Rectangle 17">
            <a:extLst>
              <a:ext uri="{FF2B5EF4-FFF2-40B4-BE49-F238E27FC236}">
                <a16:creationId xmlns:a16="http://schemas.microsoft.com/office/drawing/2014/main" id="{E8238F4D-0C8E-453D-AFFB-A82D14E35FA7}"/>
              </a:ext>
            </a:extLst>
          </p:cNvPr>
          <p:cNvSpPr/>
          <p:nvPr/>
        </p:nvSpPr>
        <p:spPr>
          <a:xfrm>
            <a:off x="447425" y="5950871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(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) fused protoplasts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20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06A69347-C380-4F84-9CE1-8839AB8E0F07}"/>
              </a:ext>
            </a:extLst>
          </p:cNvPr>
          <p:cNvGrpSpPr/>
          <p:nvPr/>
        </p:nvGrpSpPr>
        <p:grpSpPr>
          <a:xfrm>
            <a:off x="248602" y="114300"/>
            <a:ext cx="6666548" cy="6629400"/>
            <a:chOff x="248602" y="114300"/>
            <a:chExt cx="6391275" cy="66294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501D2AB-DD60-49E4-A44F-CF0AB8846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602" y="114300"/>
              <a:ext cx="6391275" cy="6629400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A57F113-BB14-40CD-83C1-49D09C77FAA7}"/>
                </a:ext>
              </a:extLst>
            </p:cNvPr>
            <p:cNvGrpSpPr/>
            <p:nvPr/>
          </p:nvGrpSpPr>
          <p:grpSpPr>
            <a:xfrm>
              <a:off x="5633934" y="6049248"/>
              <a:ext cx="924131" cy="430337"/>
              <a:chOff x="6923986" y="5326419"/>
              <a:chExt cx="658462" cy="296489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F109A4E-90EF-48C4-9874-1C66364FB4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82014" y="5622908"/>
                <a:ext cx="542408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02ED736-8C57-4CF9-BB58-328E983BE6CA}"/>
                  </a:ext>
                </a:extLst>
              </p:cNvPr>
              <p:cNvSpPr txBox="1"/>
              <p:nvPr/>
            </p:nvSpPr>
            <p:spPr>
              <a:xfrm>
                <a:off x="6923986" y="5326419"/>
                <a:ext cx="658462" cy="254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  <a:r>
                  <a:rPr lang="el-GR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pl-P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8B5F70-54FE-4494-913C-86075A7A0148}"/>
              </a:ext>
            </a:extLst>
          </p:cNvPr>
          <p:cNvCxnSpPr>
            <a:cxnSpLocks/>
          </p:cNvCxnSpPr>
          <p:nvPr/>
        </p:nvCxnSpPr>
        <p:spPr>
          <a:xfrm>
            <a:off x="3494422" y="3148432"/>
            <a:ext cx="174907" cy="33944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53E4193-8772-498B-A073-D7487F8169DC}"/>
              </a:ext>
            </a:extLst>
          </p:cNvPr>
          <p:cNvCxnSpPr>
            <a:cxnSpLocks/>
          </p:cNvCxnSpPr>
          <p:nvPr/>
        </p:nvCxnSpPr>
        <p:spPr>
          <a:xfrm>
            <a:off x="5566410" y="1777331"/>
            <a:ext cx="174907" cy="33944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A7B8D6A-C3C1-4649-975B-F888CB19468C}"/>
              </a:ext>
            </a:extLst>
          </p:cNvPr>
          <p:cNvSpPr txBox="1"/>
          <p:nvPr/>
        </p:nvSpPr>
        <p:spPr>
          <a:xfrm>
            <a:off x="7732793" y="1180215"/>
            <a:ext cx="3648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Baskerville Old Face" panose="02020602080505020303" pitchFamily="18" charset="0"/>
              </a:rPr>
              <a:t>F. </a:t>
            </a:r>
            <a:r>
              <a:rPr lang="en-US" sz="2400" i="1" dirty="0" err="1">
                <a:latin typeface="Baskerville Old Face" panose="02020602080505020303" pitchFamily="18" charset="0"/>
              </a:rPr>
              <a:t>tataricum</a:t>
            </a:r>
            <a:r>
              <a:rPr lang="en-US" sz="2400" i="1" dirty="0"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x </a:t>
            </a:r>
            <a:r>
              <a:rPr lang="en-US" sz="2400" i="1" dirty="0">
                <a:latin typeface="Baskerville Old Face" panose="02020602080505020303" pitchFamily="18" charset="0"/>
              </a:rPr>
              <a:t>F. </a:t>
            </a:r>
            <a:r>
              <a:rPr lang="en-US" sz="2400" i="1" dirty="0" err="1">
                <a:latin typeface="Baskerville Old Face" panose="02020602080505020303" pitchFamily="18" charset="0"/>
              </a:rPr>
              <a:t>esculentum</a:t>
            </a:r>
            <a:endParaRPr lang="pl-PL" sz="2400" i="1" dirty="0">
              <a:latin typeface="Baskerville Old Face" panose="020206020805050203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1ED55-5AD2-48AA-A76B-14BC8EB378FE}"/>
              </a:ext>
            </a:extLst>
          </p:cNvPr>
          <p:cNvSpPr txBox="1"/>
          <p:nvPr/>
        </p:nvSpPr>
        <p:spPr>
          <a:xfrm>
            <a:off x="7457391" y="2041368"/>
            <a:ext cx="4120844" cy="129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u="sng" dirty="0">
                <a:latin typeface="Baskerville Old Face" panose="02020602080505020303" pitchFamily="18" charset="0"/>
              </a:rPr>
              <a:t>Dyes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</a:t>
            </a:r>
            <a:r>
              <a:rPr lang="pl-PL" dirty="0" err="1">
                <a:latin typeface="Baskerville Old Face" panose="02020602080505020303" pitchFamily="18" charset="0"/>
              </a:rPr>
              <a:t>Rhodamine</a:t>
            </a:r>
            <a:r>
              <a:rPr lang="en-US" dirty="0">
                <a:latin typeface="Baskerville Old Face" panose="02020602080505020303" pitchFamily="18" charset="0"/>
              </a:rPr>
              <a:t> isothiocyanate (</a:t>
            </a:r>
            <a:r>
              <a:rPr lang="en-US" dirty="0">
                <a:solidFill>
                  <a:srgbClr val="FF000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  <a:endParaRPr lang="pl-PL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Baskerville Old Face" panose="02020602080505020303" pitchFamily="18" charset="0"/>
              </a:rPr>
              <a:t>- FDA (</a:t>
            </a:r>
            <a:r>
              <a:rPr lang="en-US" dirty="0">
                <a:solidFill>
                  <a:srgbClr val="00B050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•</a:t>
            </a:r>
            <a:r>
              <a:rPr lang="en-US" dirty="0">
                <a:latin typeface="Baskerville Old Face" panose="02020602080505020303" pitchFamily="18" charset="0"/>
                <a:cs typeface="Calibri" panose="020F0502020204030204" pitchFamily="34" charset="0"/>
              </a:rPr>
              <a:t>)</a:t>
            </a:r>
            <a:endParaRPr lang="pl-PL" dirty="0">
              <a:latin typeface="Baskerville Old Face" panose="02020602080505020303" pitchFamily="18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21A802F-919E-41E3-AFC8-896294C4DF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733767"/>
              </p:ext>
            </p:extLst>
          </p:nvPr>
        </p:nvGraphicFramePr>
        <p:xfrm>
          <a:off x="7685469" y="3946211"/>
          <a:ext cx="3664689" cy="17924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4955">
                  <a:extLst>
                    <a:ext uri="{9D8B030D-6E8A-4147-A177-3AD203B41FA5}">
                      <a16:colId xmlns:a16="http://schemas.microsoft.com/office/drawing/2014/main" val="965896249"/>
                    </a:ext>
                  </a:extLst>
                </a:gridCol>
                <a:gridCol w="775443">
                  <a:extLst>
                    <a:ext uri="{9D8B030D-6E8A-4147-A177-3AD203B41FA5}">
                      <a16:colId xmlns:a16="http://schemas.microsoft.com/office/drawing/2014/main" val="2764916789"/>
                    </a:ext>
                  </a:extLst>
                </a:gridCol>
                <a:gridCol w="350812">
                  <a:extLst>
                    <a:ext uri="{9D8B030D-6E8A-4147-A177-3AD203B41FA5}">
                      <a16:colId xmlns:a16="http://schemas.microsoft.com/office/drawing/2014/main" val="358064945"/>
                    </a:ext>
                  </a:extLst>
                </a:gridCol>
                <a:gridCol w="659218">
                  <a:extLst>
                    <a:ext uri="{9D8B030D-6E8A-4147-A177-3AD203B41FA5}">
                      <a16:colId xmlns:a16="http://schemas.microsoft.com/office/drawing/2014/main" val="225526522"/>
                    </a:ext>
                  </a:extLst>
                </a:gridCol>
                <a:gridCol w="729306">
                  <a:extLst>
                    <a:ext uri="{9D8B030D-6E8A-4147-A177-3AD203B41FA5}">
                      <a16:colId xmlns:a16="http://schemas.microsoft.com/office/drawing/2014/main" val="961225090"/>
                    </a:ext>
                  </a:extLst>
                </a:gridCol>
                <a:gridCol w="574955">
                  <a:extLst>
                    <a:ext uri="{9D8B030D-6E8A-4147-A177-3AD203B41FA5}">
                      <a16:colId xmlns:a16="http://schemas.microsoft.com/office/drawing/2014/main" val="789737420"/>
                    </a:ext>
                  </a:extLst>
                </a:gridCol>
              </a:tblGrid>
              <a:tr h="398421">
                <a:tc gridSpan="6"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latin typeface="Baskerville Old Face" panose="02020602080505020303" pitchFamily="18" charset="0"/>
                        </a:rPr>
                        <a:t>Electrofusion parameters</a:t>
                      </a:r>
                      <a:endParaRPr lang="pl-PL" sz="1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014316"/>
                  </a:ext>
                </a:extLst>
              </a:tr>
              <a:tr h="3083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AC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DC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5139472"/>
                  </a:ext>
                </a:extLst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Duration 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V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Length</a:t>
                      </a:r>
                    </a:p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(s)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Baskerville Old Face" panose="02020602080505020303" pitchFamily="18" charset="0"/>
                        </a:rPr>
                        <a:t>Pulses</a:t>
                      </a:r>
                      <a:endParaRPr lang="pl-PL" sz="12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7693271"/>
                  </a:ext>
                </a:extLst>
              </a:tr>
              <a:tr h="6284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15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200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20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Baskerville Old Face" panose="02020602080505020303" pitchFamily="18" charset="0"/>
                        </a:rPr>
                        <a:t>2</a:t>
                      </a:r>
                      <a:endParaRPr lang="pl-PL" sz="18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2153270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FCC42699-3DD5-4F16-A128-D385FC2EA2D0}"/>
              </a:ext>
            </a:extLst>
          </p:cNvPr>
          <p:cNvSpPr/>
          <p:nvPr/>
        </p:nvSpPr>
        <p:spPr>
          <a:xfrm>
            <a:off x="352946" y="6294919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</a:rPr>
              <a:t>(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  <a:cs typeface="Calibri" panose="020F0502020204030204" pitchFamily="34" charset="0"/>
              </a:rPr>
              <a:t>) fused protoplasts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68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52B2DFA823D449A584BBD0C272EB53" ma:contentTypeVersion="18" ma:contentTypeDescription="Create a new document." ma:contentTypeScope="" ma:versionID="bbef71844690680580174fd80e988274">
  <xsd:schema xmlns:xsd="http://www.w3.org/2001/XMLSchema" xmlns:xs="http://www.w3.org/2001/XMLSchema" xmlns:p="http://schemas.microsoft.com/office/2006/metadata/properties" xmlns:ns2="66023df2-0a24-4785-b1d5-3769d00065a8" xmlns:ns3="4205be14-d645-450b-8168-984a77a9579b" targetNamespace="http://schemas.microsoft.com/office/2006/metadata/properties" ma:root="true" ma:fieldsID="4c8751f9e998d041619c04af4775288b" ns2:_="" ns3:_="">
    <xsd:import namespace="66023df2-0a24-4785-b1d5-3769d00065a8"/>
    <xsd:import namespace="4205be14-d645-450b-8168-984a77a95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23df2-0a24-4785-b1d5-3769d00065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8293637-a281-4ebf-8d2e-7c182bcc7e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05be14-d645-450b-8168-984a77a9579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eef59f8-1766-4d57-b97a-c5b14163edbd}" ma:internalName="TaxCatchAll" ma:showField="CatchAllData" ma:web="4205be14-d645-450b-8168-984a77a95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8CBCA5-6A4A-4120-B941-F9DC695BFB31}"/>
</file>

<file path=customXml/itemProps2.xml><?xml version="1.0" encoding="utf-8"?>
<ds:datastoreItem xmlns:ds="http://schemas.openxmlformats.org/officeDocument/2006/customXml" ds:itemID="{1B4DA82E-0DAD-4303-8840-E6CEEC95C34F}"/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157</Words>
  <Application>Microsoft Office PowerPoint</Application>
  <PresentationFormat>Panoramiczny</PresentationFormat>
  <Paragraphs>65</Paragraphs>
  <Slides>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9" baseType="lpstr">
      <vt:lpstr>Arial</vt:lpstr>
      <vt:lpstr>Baskerville Old Face</vt:lpstr>
      <vt:lpstr>Calibri</vt:lpstr>
      <vt:lpstr>Calibri Light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Reneé Pérez Pérez</dc:creator>
  <cp:lastModifiedBy>Alexander Betekhtin</cp:lastModifiedBy>
  <cp:revision>22</cp:revision>
  <dcterms:created xsi:type="dcterms:W3CDTF">2022-06-07T14:27:14Z</dcterms:created>
  <dcterms:modified xsi:type="dcterms:W3CDTF">2022-06-07T15:16:09Z</dcterms:modified>
</cp:coreProperties>
</file>